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24384000" cy="13716000"/>
  <p:notesSz cx="6858000" cy="9144000"/>
  <p:defaultTextStyle>
    <a:defPPr>
      <a:defRPr lang="en-US"/>
    </a:defPPr>
    <a:lvl1pPr algn="l" defTabSz="2436813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marL="457200" algn="l" defTabSz="2436813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marL="914400" algn="l" defTabSz="2436813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marL="1371600" algn="l" defTabSz="2436813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marL="1828800" algn="l" defTabSz="2436813" rtl="0" eaLnBrk="0" fontAlgn="base" hangingPunct="0">
      <a:spcBef>
        <a:spcPct val="0"/>
      </a:spcBef>
      <a:spcAft>
        <a:spcPct val="0"/>
      </a:spcAft>
      <a:defRPr sz="2400" kern="1200">
        <a:solidFill>
          <a:srgbClr val="5E5E5E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2400" kern="1200">
        <a:solidFill>
          <a:srgbClr val="5E5E5E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6pPr>
    <a:lvl7pPr marL="2743200" algn="l" defTabSz="914400" rtl="0" eaLnBrk="1" latinLnBrk="0" hangingPunct="1">
      <a:defRPr sz="2400" kern="1200">
        <a:solidFill>
          <a:srgbClr val="5E5E5E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7pPr>
    <a:lvl8pPr marL="3200400" algn="l" defTabSz="914400" rtl="0" eaLnBrk="1" latinLnBrk="0" hangingPunct="1">
      <a:defRPr sz="2400" kern="1200">
        <a:solidFill>
          <a:srgbClr val="5E5E5E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8pPr>
    <a:lvl9pPr marL="3657600" algn="l" defTabSz="914400" rtl="0" eaLnBrk="1" latinLnBrk="0" hangingPunct="1">
      <a:defRPr sz="2400" kern="1200">
        <a:solidFill>
          <a:srgbClr val="5E5E5E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>
      <p:cViewPr varScale="1">
        <p:scale>
          <a:sx n="41" d="100"/>
          <a:sy n="41" d="100"/>
        </p:scale>
        <p:origin x="691" y="3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594467DF-D1EE-8556-5786-99841763F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F894CBB-F6CA-6EC3-45F8-229A9B2AA2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>
                <a:sym typeface="Helvetica Neue" panose="02000503000000020004" pitchFamily="2" charset="0"/>
              </a:rPr>
              <a:t>Click to edit Template text styles</a:t>
            </a:r>
          </a:p>
          <a:p>
            <a:pPr lvl="1"/>
            <a:r>
              <a:rPr lang="en-US" altLang="en-US" noProof="0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US" noProof="0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US" noProof="0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US" noProof="0">
                <a:sym typeface="Helvetica Neue" panose="02000503000000020004" pitchFamily="2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8D6F5A51-59F9-9D19-478B-367793F6EA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73E906F-6591-05BB-EDF3-F9C2B04CF6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7535D-CFF4-B4C7-3FCC-6753D9741C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2B057-8617-FE40-B198-264261A36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41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75E704-7A6D-B2BA-9C7A-BD7D07ACF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FB3FE-B361-3A49-A34F-48557C372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3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84750" y="1079500"/>
            <a:ext cx="5492750" cy="114236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079500"/>
            <a:ext cx="16325850" cy="114236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A0FBD8-B5E9-EB4E-7D82-18F5393C1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D0D3B-F83A-924C-9F23-5CE9CD9CD2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2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5C1F52-A53D-93E2-C8A4-2B8D56217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7E480-6198-F545-92E8-015FAB1936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297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02A55-4949-F7DC-BB16-CBD243035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49EBC-CE05-184A-8A19-550BF61B9A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72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500" y="4248150"/>
            <a:ext cx="10909300" cy="8255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4248150"/>
            <a:ext cx="10909300" cy="8255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F9812BD-2CF5-7984-6F6D-79E84071E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61F15-9B05-194D-BAF7-630DE002BC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99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72D5E06-36EE-E7A4-DF1A-7E8257E21A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54A09F-7211-774A-81CA-042B4E38B6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99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87C0EDE-BED5-B0FD-8835-7FE14F6E98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F1BBE-C942-C54F-8E32-02670DF804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81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122CCBD-D64A-6B7C-685B-D7765731F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F528C-F915-6B44-BE82-FBE8C69F8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477B25B-3D7F-65D7-A1CC-75FA71B95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5F2DE-02F8-644B-B05E-23D66041A8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35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panose="02000503000000020004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635E21F-B9F0-DDDB-E0CB-96D5CC2068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EAB1C-6D7E-BD44-9C4B-4F2ABB4E88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06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9EF1D3B5-C4E5-C9A3-C979-57553E67A27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06500" y="1079500"/>
            <a:ext cx="219710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anose="02000503000000020004" pitchFamily="2" charset="0"/>
              </a:rPr>
              <a:t>Click to edit Template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5DCED1A1-3735-FF52-AF63-D0BDFAAD6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06500" y="4248150"/>
            <a:ext cx="21971000" cy="825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panose="02000503000000020004" pitchFamily="2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Helvetica Neue" panose="02000503000000020004" pitchFamily="2" charset="0"/>
              </a:rPr>
              <a:t>Second level</a:t>
            </a:r>
          </a:p>
          <a:p>
            <a:pPr lvl="2"/>
            <a:r>
              <a:rPr lang="en-US" altLang="en-US">
                <a:sym typeface="Helvetica Neue" panose="02000503000000020004" pitchFamily="2" charset="0"/>
              </a:rPr>
              <a:t>Third level</a:t>
            </a:r>
          </a:p>
          <a:p>
            <a:pPr lvl="3"/>
            <a:r>
              <a:rPr lang="en-US" altLang="en-US">
                <a:sym typeface="Helvetica Neue" panose="02000503000000020004" pitchFamily="2" charset="0"/>
              </a:rPr>
              <a:t>Fourth level</a:t>
            </a:r>
          </a:p>
          <a:p>
            <a:pPr lvl="4"/>
            <a:r>
              <a:rPr lang="en-US" altLang="en-US">
                <a:sym typeface="Helvetica Neue" panose="02000503000000020004" pitchFamily="2" charset="0"/>
              </a:rPr>
              <a:t>Fifth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715828-9043-A79A-529F-5D92A647F1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999913" y="13079413"/>
            <a:ext cx="369887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584200" eaLnBrk="1">
              <a:defRPr sz="18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B4486A1-0739-024A-834F-5E0FBD6C61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 kern="1200">
          <a:solidFill>
            <a:srgbClr val="000000"/>
          </a:solidFill>
          <a:latin typeface="+mj-lt"/>
          <a:ea typeface="+mj-ea"/>
          <a:cs typeface="+mj-cs"/>
          <a:sym typeface="Helvetica Neue" panose="02000503000000020004" pitchFamily="2" charset="0"/>
        </a:defRPr>
      </a:lvl1pPr>
      <a:lvl2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Helvetica Neue" panose="02000503000000020004" pitchFamily="2" charset="0"/>
        </a:defRPr>
      </a:lvl2pPr>
      <a:lvl3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Helvetica Neue" panose="02000503000000020004" pitchFamily="2" charset="0"/>
        </a:defRPr>
      </a:lvl3pPr>
      <a:lvl4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Helvetica Neue" panose="02000503000000020004" pitchFamily="2" charset="0"/>
        </a:defRPr>
      </a:lvl4pPr>
      <a:lvl5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Helvetica Neue" panose="02000503000000020004" pitchFamily="2" charset="0"/>
        </a:defRPr>
      </a:lvl5pPr>
      <a:lvl6pPr marL="457200" algn="l" defTabSz="2436813" rtl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Helvetica Neue" panose="02000503000000020004" pitchFamily="2" charset="0"/>
        </a:defRPr>
      </a:lvl6pPr>
      <a:lvl7pPr marL="914400" algn="l" defTabSz="2436813" rtl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Helvetica Neue" panose="02000503000000020004" pitchFamily="2" charset="0"/>
        </a:defRPr>
      </a:lvl7pPr>
      <a:lvl8pPr marL="1371600" algn="l" defTabSz="2436813" rtl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Helvetica Neue" panose="02000503000000020004" pitchFamily="2" charset="0"/>
        </a:defRPr>
      </a:lvl8pPr>
      <a:lvl9pPr marL="1828800" algn="l" defTabSz="2436813" rtl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Helvetica Neue" panose="02000503000000020004" pitchFamily="2" charset="0"/>
        </a:defRPr>
      </a:lvl9pPr>
    </p:titleStyle>
    <p:bodyStyle>
      <a:lvl1pPr marL="6096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12192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8288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24384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30480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>
            <a:extLst>
              <a:ext uri="{FF2B5EF4-FFF2-40B4-BE49-F238E27FC236}">
                <a16:creationId xmlns:a16="http://schemas.microsoft.com/office/drawing/2014/main" id="{59ADB4F6-C3AF-5B95-23BB-3334304F1E14}"/>
              </a:ext>
            </a:extLst>
          </p:cNvPr>
          <p:cNvSpPr txBox="1">
            <a:spLocks/>
          </p:cNvSpPr>
          <p:nvPr/>
        </p:nvSpPr>
        <p:spPr bwMode="auto">
          <a:xfrm>
            <a:off x="796925" y="10294938"/>
            <a:ext cx="7518400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/>
          <a:lstStyle>
            <a:lvl1pPr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endParaRPr lang="en-US" altLang="en-US" sz="3600" b="1">
              <a:solidFill>
                <a:srgbClr val="EE220C"/>
              </a:solidFill>
            </a:endParaRPr>
          </a:p>
          <a:p>
            <a:pPr eaLnBrk="1"/>
            <a:r>
              <a:rPr lang="en-US" altLang="en-US" sz="3600" b="1">
                <a:solidFill>
                  <a:srgbClr val="EE220C"/>
                </a:solidFill>
              </a:rPr>
              <a:t>SUBMITTED BY:-</a:t>
            </a:r>
          </a:p>
          <a:p>
            <a:pPr eaLnBrk="1"/>
            <a:r>
              <a:rPr lang="en-US" altLang="en-US" sz="3600" b="1">
                <a:solidFill>
                  <a:srgbClr val="EE220C"/>
                </a:solidFill>
              </a:rPr>
              <a:t>PUSHKAR SHARMA</a:t>
            </a:r>
          </a:p>
          <a:p>
            <a:pPr eaLnBrk="1"/>
            <a:r>
              <a:rPr lang="en-US" altLang="en-US" sz="3600" b="1">
                <a:solidFill>
                  <a:srgbClr val="EE220C"/>
                </a:solidFill>
              </a:rPr>
              <a:t>MTECH DATA SCIENCE</a:t>
            </a:r>
            <a:br>
              <a:rPr lang="en-US" altLang="en-US" sz="3600" b="1">
                <a:solidFill>
                  <a:srgbClr val="EE220C"/>
                </a:solidFill>
              </a:rPr>
            </a:br>
            <a:endParaRPr lang="en-US" altLang="en-US" sz="3600" b="1">
              <a:solidFill>
                <a:srgbClr val="EE220C"/>
              </a:solidFill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23EC4C57-4653-0BF8-FE32-52884B41A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913" y="180975"/>
            <a:ext cx="21972587" cy="3641725"/>
          </a:xfrm>
        </p:spPr>
        <p:txBody>
          <a:bodyPr/>
          <a:lstStyle/>
          <a:p>
            <a:pPr eaLnBrk="1"/>
            <a:r>
              <a:rPr lang="en-US" altLang="en-US" sz="11600">
                <a:solidFill>
                  <a:srgbClr val="EE220C"/>
                </a:solidFill>
              </a:rPr>
              <a:t>To Predict Burned Area in          Forest</a:t>
            </a:r>
            <a:r>
              <a:rPr lang="en-US" altLang="en-US" sz="11600"/>
              <a:t> </a:t>
            </a:r>
          </a:p>
        </p:txBody>
      </p:sp>
      <p:sp>
        <p:nvSpPr>
          <p:cNvPr id="14340" name="Text Box 3">
            <a:extLst>
              <a:ext uri="{FF2B5EF4-FFF2-40B4-BE49-F238E27FC236}">
                <a16:creationId xmlns:a16="http://schemas.microsoft.com/office/drawing/2014/main" id="{FAFA07D0-02AF-F96F-F9BC-ADEF508348FA}"/>
              </a:ext>
            </a:extLst>
          </p:cNvPr>
          <p:cNvSpPr txBox="1">
            <a:spLocks/>
          </p:cNvSpPr>
          <p:nvPr/>
        </p:nvSpPr>
        <p:spPr bwMode="auto">
          <a:xfrm>
            <a:off x="17821275" y="10668000"/>
            <a:ext cx="7516813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/>
          <a:lstStyle>
            <a:lvl1pPr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8255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endParaRPr lang="en-US" altLang="en-US" sz="3600" b="1">
              <a:solidFill>
                <a:srgbClr val="EE220C"/>
              </a:solidFill>
            </a:endParaRPr>
          </a:p>
          <a:p>
            <a:pPr eaLnBrk="1"/>
            <a:r>
              <a:rPr lang="en-US" altLang="en-US" sz="3600" b="1">
                <a:solidFill>
                  <a:srgbClr val="EE220C"/>
                </a:solidFill>
              </a:rPr>
              <a:t>SUBMITTED TO:-</a:t>
            </a:r>
          </a:p>
          <a:p>
            <a:pPr eaLnBrk="1"/>
            <a:r>
              <a:rPr lang="en-US" altLang="en-US" sz="3600" b="1">
                <a:solidFill>
                  <a:srgbClr val="EE220C"/>
                </a:solidFill>
              </a:rPr>
              <a:t>Dr. Rhythm Grover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0061737-1A80-D2ED-2F1C-26D07D1306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6800" y="3844925"/>
            <a:ext cx="5965825" cy="6024563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algn="ctr" rotWithShape="0">
              <a:srgbClr val="000000">
                <a:alpha val="33115"/>
              </a:srgbClr>
            </a:outerShdw>
          </a:effectLst>
        </p:spPr>
      </p:pic>
    </p:spTree>
  </p:cSld>
  <p:clrMapOvr>
    <a:masterClrMapping/>
  </p:clrMapOvr>
  <p:transition spd="med" advTm="1222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07DE7AA0-86C8-D8DD-4EA3-7FD630B8E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2792413"/>
            <a:ext cx="20750212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>
            <a:extLst>
              <a:ext uri="{FF2B5EF4-FFF2-40B4-BE49-F238E27FC236}">
                <a16:creationId xmlns:a16="http://schemas.microsoft.com/office/drawing/2014/main" id="{2172E479-B4C2-FF33-E343-04AFFEB03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/>
            <a:r>
              <a:rPr lang="en-US" altLang="en-US" sz="8600" u="sng"/>
              <a:t>RESULT</a:t>
            </a:r>
            <a:r>
              <a:rPr lang="en-US" altLang="en-US" sz="8600"/>
              <a:t> </a:t>
            </a:r>
            <a:r>
              <a:rPr lang="en-US" altLang="en-US" sz="8600" u="sng"/>
              <a:t>OF</a:t>
            </a:r>
            <a:r>
              <a:rPr lang="en-US" altLang="en-US" sz="8600"/>
              <a:t> </a:t>
            </a:r>
            <a:r>
              <a:rPr lang="en-US" altLang="en-US" sz="8600" u="sng"/>
              <a:t>TEST</a:t>
            </a:r>
            <a:r>
              <a:rPr lang="en-US" altLang="en-US" sz="8600"/>
              <a:t> </a:t>
            </a:r>
            <a:r>
              <a:rPr lang="en-US" altLang="en-US" sz="8600" u="sng"/>
              <a:t>DATA</a:t>
            </a:r>
            <a:endParaRPr lang="en-US" altLang="en-US" sz="8600"/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BF73B1D6-C989-5A39-F426-FE5C9E8E76D9}"/>
              </a:ext>
            </a:extLst>
          </p:cNvPr>
          <p:cNvSpPr txBox="1">
            <a:spLocks/>
          </p:cNvSpPr>
          <p:nvPr/>
        </p:nvSpPr>
        <p:spPr bwMode="auto">
          <a:xfrm>
            <a:off x="1685925" y="7869238"/>
            <a:ext cx="19997738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4064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>
              <a:spcBef>
                <a:spcPts val="1300"/>
              </a:spcBef>
            </a:pPr>
            <a:r>
              <a:rPr lang="en-US" altLang="en-US" sz="34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1.</a:t>
            </a:r>
            <a:r>
              <a:rPr lang="en-US" altLang="en-US" sz="34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  I</a:t>
            </a:r>
            <a:r>
              <a:rPr lang="en-US" altLang="en-US" sz="34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n this we do log transform of some features as shown in above models and also there are many outliers so we remove them and when i am making the model without any transformation then the result which is coming is very poor i.e r square value is very less.</a:t>
            </a:r>
          </a:p>
          <a:p>
            <a:pPr eaLnBrk="1">
              <a:spcBef>
                <a:spcPts val="1300"/>
              </a:spcBef>
            </a:pPr>
            <a:r>
              <a:rPr lang="en-US" altLang="en-US" sz="38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2.</a:t>
            </a:r>
            <a:r>
              <a:rPr lang="en-US" altLang="en-US" sz="38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  O</a:t>
            </a:r>
            <a:r>
              <a:rPr lang="en-US" altLang="en-US" sz="38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ne more interpretation or finding is that, data which i initially assumed that it will best fit the regression line , this hypothesis or assumption is proved to be wrong because r2 square by all transformations and complex part increase to .32 only.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4D88D4D1-06BB-A409-C4E9-D562A05656F4}"/>
              </a:ext>
            </a:extLst>
          </p:cNvPr>
          <p:cNvSpPr txBox="1">
            <a:spLocks/>
          </p:cNvSpPr>
          <p:nvPr/>
        </p:nvSpPr>
        <p:spPr bwMode="auto">
          <a:xfrm>
            <a:off x="1206500" y="6140450"/>
            <a:ext cx="2197100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defTabSz="43338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43338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43338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43338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43338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433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433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433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433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spcBef>
                <a:spcPts val="1100"/>
              </a:spcBef>
            </a:pPr>
            <a:r>
              <a:rPr lang="en-US" altLang="en-US" sz="6100" b="1" u="sng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Interpretations</a:t>
            </a:r>
            <a:r>
              <a:rPr lang="en-US" altLang="en-US" sz="61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</a:t>
            </a:r>
            <a:r>
              <a:rPr lang="en-US" altLang="en-US" sz="6100" b="1" u="sng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and</a:t>
            </a:r>
            <a:r>
              <a:rPr lang="en-US" altLang="en-US" sz="61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</a:t>
            </a:r>
            <a:r>
              <a:rPr lang="en-US" altLang="en-US" sz="6100" b="1" u="sng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interesting</a:t>
            </a:r>
            <a:r>
              <a:rPr lang="en-US" altLang="en-US" sz="61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</a:t>
            </a:r>
            <a:r>
              <a:rPr lang="en-US" altLang="en-US" sz="6100" b="1" u="sng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findings</a:t>
            </a:r>
            <a:endParaRPr lang="en-US" altLang="en-US" sz="1500">
              <a:solidFill>
                <a:srgbClr val="000000"/>
              </a:solidFill>
              <a:latin typeface="Times Roman" pitchFamily="2" charset="0"/>
              <a:ea typeface="Times Roman" pitchFamily="2" charset="0"/>
              <a:cs typeface="Times Roman" pitchFamily="2" charset="0"/>
              <a:sym typeface="Times Roman" pitchFamily="2" charset="0"/>
            </a:endParaRPr>
          </a:p>
        </p:txBody>
      </p:sp>
    </p:spTree>
  </p:cSld>
  <p:clrMapOvr>
    <a:masterClrMapping/>
  </p:clrMapOvr>
  <p:transition spd="med" advTm="5128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13A0B33D-C78B-76C4-DCC7-0538411A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079500"/>
            <a:ext cx="21971000" cy="2320925"/>
          </a:xfrm>
        </p:spPr>
        <p:txBody>
          <a:bodyPr/>
          <a:lstStyle/>
          <a:p>
            <a:pPr defTabSz="2290763" eaLnBrk="1"/>
            <a:r>
              <a:rPr lang="en-US" altLang="en-US" sz="7900" u="sng"/>
              <a:t>Statement of the research question and the objective of regression modelling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507C4DB-C848-421B-E4F3-C628FE0A211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6500" y="4248150"/>
            <a:ext cx="21971000" cy="1949450"/>
          </a:xfrm>
        </p:spPr>
        <p:txBody>
          <a:bodyPr/>
          <a:lstStyle/>
          <a:p>
            <a:pPr marL="0" indent="0" defTabSz="457200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50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We are trying to check whether there is a </a:t>
            </a:r>
            <a:r>
              <a:rPr lang="en-US" altLang="en-US" sz="5000">
                <a:solidFill>
                  <a:srgbClr val="EE220C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linear relationship </a:t>
            </a:r>
            <a:r>
              <a:rPr lang="en-US" altLang="en-US" sz="50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between the metrological factors and the forest area burned.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3C90A8F8-F610-74BA-19BC-037166135A59}"/>
              </a:ext>
            </a:extLst>
          </p:cNvPr>
          <p:cNvSpPr txBox="1">
            <a:spLocks/>
          </p:cNvSpPr>
          <p:nvPr/>
        </p:nvSpPr>
        <p:spPr bwMode="auto">
          <a:xfrm>
            <a:off x="1206500" y="8499475"/>
            <a:ext cx="21971000" cy="326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defTabSz="40163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40163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40163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40163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401638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401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401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401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401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>
              <a:spcBef>
                <a:spcPts val="1000"/>
              </a:spcBef>
            </a:pPr>
            <a:r>
              <a:rPr lang="en-US" altLang="en-US" sz="45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Number of Instances: 517</a:t>
            </a:r>
          </a:p>
          <a:p>
            <a:pPr eaLnBrk="1">
              <a:spcBef>
                <a:spcPts val="1000"/>
              </a:spcBef>
            </a:pPr>
            <a:r>
              <a:rPr lang="en-US" altLang="en-US" sz="45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Number of Attributes: 13</a:t>
            </a:r>
          </a:p>
          <a:p>
            <a:pPr eaLnBrk="1">
              <a:spcBef>
                <a:spcPts val="1000"/>
              </a:spcBef>
            </a:pPr>
            <a:r>
              <a:rPr lang="en-US" altLang="en-US" sz="45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Output variable: 1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81C7CE9D-4B6A-AF92-B09D-9839A33DC780}"/>
              </a:ext>
            </a:extLst>
          </p:cNvPr>
          <p:cNvSpPr txBox="1">
            <a:spLocks/>
          </p:cNvSpPr>
          <p:nvPr/>
        </p:nvSpPr>
        <p:spPr bwMode="auto">
          <a:xfrm>
            <a:off x="1023938" y="6348413"/>
            <a:ext cx="2197100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>
              <a:lnSpc>
                <a:spcPct val="80000"/>
              </a:lnSpc>
            </a:pPr>
            <a:r>
              <a:rPr lang="en-US" altLang="en-US" sz="8500" b="1" u="sng">
                <a:solidFill>
                  <a:srgbClr val="000000"/>
                </a:solidFill>
              </a:rPr>
              <a:t>DATA DESCRIPTION</a:t>
            </a:r>
          </a:p>
        </p:txBody>
      </p:sp>
    </p:spTree>
  </p:cSld>
  <p:clrMapOvr>
    <a:masterClrMapping/>
  </p:clrMapOvr>
  <p:transition spd="med" advTm="22178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8D837784-4C86-5411-35A0-02A588C0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 eaLnBrk="1">
              <a:lnSpc>
                <a:spcPct val="100000"/>
              </a:lnSpc>
            </a:pPr>
            <a:r>
              <a:rPr lang="en-US" altLang="en-US" sz="60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                                 </a:t>
            </a:r>
            <a:r>
              <a:rPr lang="en-US" altLang="en-US" sz="6000" u="sng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Attribute Description</a:t>
            </a:r>
            <a:endParaRPr lang="en-US" altLang="en-US" sz="6000">
              <a:latin typeface="Times Roman" pitchFamily="2" charset="0"/>
              <a:ea typeface="Times Roman" pitchFamily="2" charset="0"/>
              <a:cs typeface="Times Roman" pitchFamily="2" charset="0"/>
              <a:sym typeface="Times Roman" pitchFamily="2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8ACF974-50BA-2659-8836-17E097600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11438"/>
            <a:ext cx="21971000" cy="9891712"/>
          </a:xfrm>
        </p:spPr>
        <p:txBody>
          <a:bodyPr/>
          <a:lstStyle/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1. X - x-axis spatial coordinate within the Montesinho park map: 1 to 9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2. Y - y-axis spatial coordinate within the Montesinho park map: 2 to 9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3. month - month of the year: ‘Jan’ to ‘Dec’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4. day - day of the week: ‘Mon’ to ‘Sun’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5.</a:t>
            </a:r>
            <a:r>
              <a:rPr lang="en-US" altLang="en-US" sz="3200" b="1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FFMC </a:t>
            </a: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- FFMC index from the </a:t>
            </a:r>
            <a:r>
              <a:rPr lang="en-US" altLang="en-US" sz="3200" b="1">
                <a:solidFill>
                  <a:srgbClr val="FF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FWI</a:t>
            </a: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(FIRE WEATHER INDEX) system: 18.7 to 96.20 (Fine Fuel Moisture Code) :- FFMC denotes the moisture content surface litter and influences ignition and fire spread.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6. </a:t>
            </a:r>
            <a:r>
              <a:rPr lang="en-US" altLang="en-US" sz="3200" b="1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DMC</a:t>
            </a: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- DMC index from the FWI system: 1.1 to 291.3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(Duff Moisture Code):- Represents the moisture content of shallow and deep organic layers.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7.</a:t>
            </a:r>
            <a:r>
              <a:rPr lang="en-US" altLang="en-US" sz="3200" b="1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DC</a:t>
            </a: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- DC index from the FWI system: 7.9 to 860.6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8.</a:t>
            </a:r>
            <a:r>
              <a:rPr lang="en-US" altLang="en-US" sz="3200" b="1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ISI </a:t>
            </a: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- ISI index from the FWI system: 0.0 to 56.10(Initial Spread Index):-The ISI is a score that correlates with fire velocity spread.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9. temp - temperature in Celsius degrees: 2.2 to 33.30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10. </a:t>
            </a:r>
            <a:r>
              <a:rPr lang="en-US" altLang="en-US" sz="3200" b="1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RH </a:t>
            </a: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- relative humidity in %: 15.0 to 100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11. </a:t>
            </a:r>
            <a:r>
              <a:rPr lang="en-US" altLang="en-US" sz="3200" b="1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wind</a:t>
            </a: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- wind speed in km/h: 0.40 to 9.40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12. </a:t>
            </a:r>
            <a:r>
              <a:rPr lang="en-US" altLang="en-US" sz="3200" b="1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rain</a:t>
            </a: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- outside rain in mm/m2 : 0.0 to 6.4</a:t>
            </a:r>
          </a:p>
          <a:p>
            <a:pPr marL="0" indent="0" defTabSz="423863" eaLnBrk="1">
              <a:lnSpc>
                <a:spcPct val="100000"/>
              </a:lnSpc>
              <a:spcBef>
                <a:spcPts val="1100"/>
              </a:spcBef>
              <a:buSzTx/>
              <a:buFontTx/>
              <a:buNone/>
            </a:pP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13.</a:t>
            </a:r>
            <a:r>
              <a:rPr lang="en-US" altLang="en-US" sz="3200" b="1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</a:t>
            </a:r>
            <a:r>
              <a:rPr lang="en-US" altLang="en-US" sz="3200" b="1">
                <a:solidFill>
                  <a:srgbClr val="FF26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area</a:t>
            </a:r>
            <a:r>
              <a:rPr lang="en-US" altLang="en-US" sz="3200"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- the burned area of the forest (in ha): 0.00 to 1090.84</a:t>
            </a:r>
          </a:p>
        </p:txBody>
      </p:sp>
    </p:spTree>
  </p:cSld>
  <p:clrMapOvr>
    <a:masterClrMapping/>
  </p:clrMapOvr>
  <p:transition spd="med" advTm="120713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7BD25B8C-87DC-6E26-F8E0-1CB4DE26706C}"/>
              </a:ext>
            </a:extLst>
          </p:cNvPr>
          <p:cNvSpPr txBox="1">
            <a:spLocks/>
          </p:cNvSpPr>
          <p:nvPr/>
        </p:nvSpPr>
        <p:spPr bwMode="auto">
          <a:xfrm>
            <a:off x="1079500" y="4872038"/>
            <a:ext cx="16321088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>
              <a:lnSpc>
                <a:spcPct val="80000"/>
              </a:lnSpc>
            </a:pPr>
            <a:endParaRPr lang="en-US" altLang="en-US" sz="8500" b="1" u="sng">
              <a:solidFill>
                <a:srgbClr val="000000"/>
              </a:solidFill>
            </a:endParaRPr>
          </a:p>
          <a:p>
            <a:pPr eaLnBrk="1">
              <a:lnSpc>
                <a:spcPct val="80000"/>
              </a:lnSpc>
            </a:pPr>
            <a:endParaRPr lang="en-US" altLang="en-US" sz="8500" b="1" u="sng">
              <a:solidFill>
                <a:srgbClr val="000000"/>
              </a:solidFill>
            </a:endParaRPr>
          </a:p>
          <a:p>
            <a:pPr eaLnBrk="1">
              <a:lnSpc>
                <a:spcPct val="80000"/>
              </a:lnSpc>
            </a:pPr>
            <a:endParaRPr lang="en-US" altLang="en-US" sz="8500" b="1" u="sng">
              <a:solidFill>
                <a:srgbClr val="000000"/>
              </a:solidFill>
            </a:endParaRPr>
          </a:p>
          <a:p>
            <a:pPr eaLnBrk="1">
              <a:lnSpc>
                <a:spcPct val="80000"/>
              </a:lnSpc>
            </a:pPr>
            <a:r>
              <a:rPr lang="en-US" altLang="en-US" sz="8500" b="1" u="sng">
                <a:solidFill>
                  <a:srgbClr val="000000"/>
                </a:solidFill>
              </a:rPr>
              <a:t>EXPLORATORY DATA ANALYSIS</a:t>
            </a:r>
          </a:p>
        </p:txBody>
      </p:sp>
      <p:sp>
        <p:nvSpPr>
          <p:cNvPr id="18434" name="AutoShape 2">
            <a:extLst>
              <a:ext uri="{FF2B5EF4-FFF2-40B4-BE49-F238E27FC236}">
                <a16:creationId xmlns:a16="http://schemas.microsoft.com/office/drawing/2014/main" id="{04A76301-22F8-15E7-C504-582DA9D03076}"/>
              </a:ext>
            </a:extLst>
          </p:cNvPr>
          <p:cNvSpPr>
            <a:spLocks/>
          </p:cNvSpPr>
          <p:nvPr/>
        </p:nvSpPr>
        <p:spPr bwMode="auto">
          <a:xfrm>
            <a:off x="17649825" y="6464300"/>
            <a:ext cx="5913438" cy="5899150"/>
          </a:xfrm>
          <a:custGeom>
            <a:avLst/>
            <a:gdLst>
              <a:gd name="T0" fmla="*/ 809461782 w 21600"/>
              <a:gd name="T1" fmla="*/ 805554878 h 21600"/>
              <a:gd name="T2" fmla="*/ 809461782 w 21600"/>
              <a:gd name="T3" fmla="*/ 805554878 h 21600"/>
              <a:gd name="T4" fmla="*/ 809461782 w 21600"/>
              <a:gd name="T5" fmla="*/ 805554878 h 21600"/>
              <a:gd name="T6" fmla="*/ 809461782 w 21600"/>
              <a:gd name="T7" fmla="*/ 80555487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18435" name="AutoShape 3">
            <a:extLst>
              <a:ext uri="{FF2B5EF4-FFF2-40B4-BE49-F238E27FC236}">
                <a16:creationId xmlns:a16="http://schemas.microsoft.com/office/drawing/2014/main" id="{32312E0A-B456-0304-8D19-291E49C4D06A}"/>
              </a:ext>
            </a:extLst>
          </p:cNvPr>
          <p:cNvSpPr>
            <a:spLocks/>
          </p:cNvSpPr>
          <p:nvPr/>
        </p:nvSpPr>
        <p:spPr bwMode="auto">
          <a:xfrm>
            <a:off x="1776413" y="677863"/>
            <a:ext cx="5748337" cy="5732462"/>
          </a:xfrm>
          <a:custGeom>
            <a:avLst/>
            <a:gdLst>
              <a:gd name="T0" fmla="*/ 764893148 w 21600"/>
              <a:gd name="T1" fmla="*/ 760674088 h 21600"/>
              <a:gd name="T2" fmla="*/ 764893148 w 21600"/>
              <a:gd name="T3" fmla="*/ 760674088 h 21600"/>
              <a:gd name="T4" fmla="*/ 764893148 w 21600"/>
              <a:gd name="T5" fmla="*/ 760674088 h 21600"/>
              <a:gd name="T6" fmla="*/ 764893148 w 21600"/>
              <a:gd name="T7" fmla="*/ 76067408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2165" y="20628"/>
                </a:lnTo>
                <a:lnTo>
                  <a:pt x="12165" y="19779"/>
                </a:lnTo>
                <a:lnTo>
                  <a:pt x="11626" y="19779"/>
                </a:lnTo>
                <a:lnTo>
                  <a:pt x="11626" y="20628"/>
                </a:ln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1876" y="5159"/>
                </a:moveTo>
                <a:cubicBezTo>
                  <a:pt x="10741" y="5159"/>
                  <a:pt x="10243" y="6260"/>
                  <a:pt x="10080" y="6621"/>
                </a:cubicBezTo>
                <a:cubicBezTo>
                  <a:pt x="9717" y="7423"/>
                  <a:pt x="9465" y="8488"/>
                  <a:pt x="9172" y="9720"/>
                </a:cubicBezTo>
                <a:cubicBezTo>
                  <a:pt x="8905" y="10847"/>
                  <a:pt x="8601" y="12125"/>
                  <a:pt x="8166" y="13338"/>
                </a:cubicBezTo>
                <a:cubicBezTo>
                  <a:pt x="7432" y="15385"/>
                  <a:pt x="6483" y="16961"/>
                  <a:pt x="5344" y="18024"/>
                </a:cubicBezTo>
                <a:cubicBezTo>
                  <a:pt x="4185" y="19106"/>
                  <a:pt x="2822" y="19654"/>
                  <a:pt x="1293" y="19654"/>
                </a:cubicBezTo>
                <a:lnTo>
                  <a:pt x="1293" y="20410"/>
                </a:lnTo>
                <a:cubicBezTo>
                  <a:pt x="4654" y="20410"/>
                  <a:pt x="7277" y="18053"/>
                  <a:pt x="8876" y="13593"/>
                </a:cubicBezTo>
                <a:cubicBezTo>
                  <a:pt x="9325" y="12340"/>
                  <a:pt x="9634" y="11040"/>
                  <a:pt x="9906" y="9894"/>
                </a:cubicBezTo>
                <a:cubicBezTo>
                  <a:pt x="10433" y="7671"/>
                  <a:pt x="10849" y="5916"/>
                  <a:pt x="11876" y="5916"/>
                </a:cubicBezTo>
                <a:cubicBezTo>
                  <a:pt x="12815" y="5916"/>
                  <a:pt x="13161" y="7265"/>
                  <a:pt x="13648" y="9467"/>
                </a:cubicBezTo>
                <a:cubicBezTo>
                  <a:pt x="13935" y="10763"/>
                  <a:pt x="14259" y="12232"/>
                  <a:pt x="14842" y="13651"/>
                </a:cubicBezTo>
                <a:cubicBezTo>
                  <a:pt x="16579" y="17884"/>
                  <a:pt x="19106" y="20410"/>
                  <a:pt x="21600" y="20410"/>
                </a:cubicBezTo>
                <a:lnTo>
                  <a:pt x="21600" y="19654"/>
                </a:lnTo>
                <a:cubicBezTo>
                  <a:pt x="20557" y="19654"/>
                  <a:pt x="19457" y="19095"/>
                  <a:pt x="18417" y="18035"/>
                </a:cubicBezTo>
                <a:cubicBezTo>
                  <a:pt x="17339" y="16937"/>
                  <a:pt x="16343" y="15322"/>
                  <a:pt x="15538" y="13362"/>
                </a:cubicBezTo>
                <a:cubicBezTo>
                  <a:pt x="14981" y="12004"/>
                  <a:pt x="14664" y="10569"/>
                  <a:pt x="14384" y="9303"/>
                </a:cubicBezTo>
                <a:cubicBezTo>
                  <a:pt x="14136" y="8183"/>
                  <a:pt x="13923" y="7216"/>
                  <a:pt x="13593" y="6489"/>
                </a:cubicBezTo>
                <a:cubicBezTo>
                  <a:pt x="13186" y="5595"/>
                  <a:pt x="12624" y="5159"/>
                  <a:pt x="11876" y="5159"/>
                </a:cubicBezTo>
                <a:close/>
                <a:moveTo>
                  <a:pt x="11626" y="6692"/>
                </a:moveTo>
                <a:lnTo>
                  <a:pt x="11626" y="7703"/>
                </a:lnTo>
                <a:lnTo>
                  <a:pt x="12165" y="7703"/>
                </a:lnTo>
                <a:lnTo>
                  <a:pt x="12165" y="6692"/>
                </a:lnTo>
                <a:lnTo>
                  <a:pt x="11626" y="6692"/>
                </a:lnTo>
                <a:close/>
                <a:moveTo>
                  <a:pt x="11596" y="8905"/>
                </a:moveTo>
                <a:lnTo>
                  <a:pt x="11596" y="9916"/>
                </a:lnTo>
                <a:lnTo>
                  <a:pt x="12135" y="9916"/>
                </a:lnTo>
                <a:lnTo>
                  <a:pt x="12135" y="8905"/>
                </a:lnTo>
                <a:lnTo>
                  <a:pt x="11596" y="8905"/>
                </a:lnTo>
                <a:close/>
                <a:moveTo>
                  <a:pt x="11626" y="11293"/>
                </a:moveTo>
                <a:lnTo>
                  <a:pt x="11626" y="12305"/>
                </a:lnTo>
                <a:lnTo>
                  <a:pt x="12165" y="12305"/>
                </a:lnTo>
                <a:lnTo>
                  <a:pt x="12165" y="11293"/>
                </a:lnTo>
                <a:lnTo>
                  <a:pt x="11626" y="11293"/>
                </a:lnTo>
                <a:close/>
                <a:moveTo>
                  <a:pt x="11596" y="13316"/>
                </a:moveTo>
                <a:lnTo>
                  <a:pt x="11596" y="14327"/>
                </a:lnTo>
                <a:lnTo>
                  <a:pt x="12135" y="14327"/>
                </a:lnTo>
                <a:lnTo>
                  <a:pt x="12135" y="13316"/>
                </a:lnTo>
                <a:lnTo>
                  <a:pt x="11596" y="13316"/>
                </a:lnTo>
                <a:close/>
                <a:moveTo>
                  <a:pt x="11626" y="15435"/>
                </a:moveTo>
                <a:lnTo>
                  <a:pt x="11626" y="16446"/>
                </a:lnTo>
                <a:lnTo>
                  <a:pt x="12165" y="16446"/>
                </a:lnTo>
                <a:lnTo>
                  <a:pt x="12165" y="15435"/>
                </a:lnTo>
                <a:lnTo>
                  <a:pt x="11626" y="15435"/>
                </a:lnTo>
                <a:close/>
                <a:moveTo>
                  <a:pt x="11596" y="17590"/>
                </a:moveTo>
                <a:lnTo>
                  <a:pt x="11596" y="18601"/>
                </a:lnTo>
                <a:lnTo>
                  <a:pt x="12135" y="18601"/>
                </a:lnTo>
                <a:lnTo>
                  <a:pt x="12135" y="17590"/>
                </a:lnTo>
                <a:lnTo>
                  <a:pt x="11596" y="175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</p:spTree>
  </p:cSld>
  <p:clrMapOvr>
    <a:masterClrMapping/>
  </p:clrMapOvr>
  <p:transition spd="med" advTm="1531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974AAC1B-BB80-930C-683A-9D1889E66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79413"/>
            <a:ext cx="7297738" cy="656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Text Box 2">
            <a:extLst>
              <a:ext uri="{FF2B5EF4-FFF2-40B4-BE49-F238E27FC236}">
                <a16:creationId xmlns:a16="http://schemas.microsoft.com/office/drawing/2014/main" id="{156D28D4-8909-36F5-57A6-BE51BFC91E8E}"/>
              </a:ext>
            </a:extLst>
          </p:cNvPr>
          <p:cNvSpPr txBox="1">
            <a:spLocks/>
          </p:cNvSpPr>
          <p:nvPr/>
        </p:nvSpPr>
        <p:spPr bwMode="auto">
          <a:xfrm>
            <a:off x="8258175" y="1662113"/>
            <a:ext cx="12900025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>
              <a:spcBef>
                <a:spcPts val="1200"/>
              </a:spcBef>
            </a:pPr>
            <a:r>
              <a:rPr lang="en-US" altLang="en-US" sz="25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Evident positive correlation between DC &amp; DMC,ISI &amp; FFMC , X &amp;Y , temp &amp; DC. </a:t>
            </a:r>
          </a:p>
          <a:p>
            <a:pPr eaLnBrk="1">
              <a:spcBef>
                <a:spcPts val="1200"/>
              </a:spcBef>
            </a:pPr>
            <a:r>
              <a:rPr lang="en-US" altLang="en-US" sz="25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negative correlation between RH &amp; temp.</a:t>
            </a:r>
          </a:p>
          <a:p>
            <a:pPr eaLnBrk="1">
              <a:spcBef>
                <a:spcPts val="1200"/>
              </a:spcBef>
            </a:pPr>
            <a:r>
              <a:rPr lang="en-US" altLang="en-US" sz="2500" b="1">
                <a:solidFill>
                  <a:srgbClr val="FF26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positive DC &amp; DMC</a:t>
            </a:r>
            <a:r>
              <a:rPr lang="en-US" altLang="en-US" sz="25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- this as per definition makes sense </a:t>
            </a:r>
          </a:p>
          <a:p>
            <a:pPr eaLnBrk="1">
              <a:spcBef>
                <a:spcPts val="1200"/>
              </a:spcBef>
            </a:pPr>
            <a:r>
              <a:rPr lang="en-US" altLang="en-US" sz="2500" b="1">
                <a:solidFill>
                  <a:srgbClr val="FF26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positive temp &amp; DMC</a:t>
            </a:r>
            <a:r>
              <a:rPr lang="en-US" altLang="en-US" sz="25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- </a:t>
            </a:r>
          </a:p>
          <a:p>
            <a:pPr eaLnBrk="1">
              <a:spcBef>
                <a:spcPts val="1200"/>
              </a:spcBef>
            </a:pPr>
            <a:r>
              <a:rPr lang="en-US" altLang="en-US" sz="25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This somewhat does not makes much sense as moisture should decrease with </a:t>
            </a:r>
          </a:p>
          <a:p>
            <a:pPr eaLnBrk="1">
              <a:spcBef>
                <a:spcPts val="1200"/>
              </a:spcBef>
            </a:pPr>
            <a:r>
              <a:rPr lang="en-US" altLang="en-US" sz="25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temp</a:t>
            </a:r>
          </a:p>
          <a:p>
            <a:pPr eaLnBrk="1">
              <a:spcBef>
                <a:spcPts val="1200"/>
              </a:spcBef>
            </a:pPr>
            <a:r>
              <a:rPr lang="en-US" altLang="en-US" sz="2500" b="1">
                <a:solidFill>
                  <a:srgbClr val="FF26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negative RH &amp; temp</a:t>
            </a:r>
            <a:r>
              <a:rPr lang="en-US" altLang="en-US" sz="25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- This is also natural as temp increases humidity decreases.</a:t>
            </a: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52C869FB-D850-4C6E-FEC3-076B4CC2D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450" y="9101138"/>
            <a:ext cx="5167313" cy="353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CA0B3F9C-9391-F8CC-3F8F-73B244BFB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650" y="8940800"/>
            <a:ext cx="5645150" cy="385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1" name="Picture 5">
            <a:extLst>
              <a:ext uri="{FF2B5EF4-FFF2-40B4-BE49-F238E27FC236}">
                <a16:creationId xmlns:a16="http://schemas.microsoft.com/office/drawing/2014/main" id="{907F5FD3-4B3A-E41C-0CB2-55C5DA77C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913" y="5383213"/>
            <a:ext cx="5386387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A7A261A3-F03E-61CF-12B9-EBF3A969F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5" y="5629275"/>
            <a:ext cx="4967288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3" name="Text Box 7">
            <a:extLst>
              <a:ext uri="{FF2B5EF4-FFF2-40B4-BE49-F238E27FC236}">
                <a16:creationId xmlns:a16="http://schemas.microsoft.com/office/drawing/2014/main" id="{040DB135-3ADF-667A-415B-D493653AD7BA}"/>
              </a:ext>
            </a:extLst>
          </p:cNvPr>
          <p:cNvSpPr txBox="1">
            <a:spLocks/>
          </p:cNvSpPr>
          <p:nvPr/>
        </p:nvSpPr>
        <p:spPr bwMode="auto">
          <a:xfrm>
            <a:off x="1035050" y="7870825"/>
            <a:ext cx="10210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en-US" sz="3100" b="1">
                <a:solidFill>
                  <a:srgbClr val="FF26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Asymmetry</a:t>
            </a:r>
            <a:r>
              <a:rPr lang="en-US" altLang="en-US" sz="31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also observed in variables like X,DC,FFMC from box plot we can easily able to see the </a:t>
            </a:r>
            <a:r>
              <a:rPr lang="en-US" altLang="en-US" sz="3100" b="1">
                <a:solidFill>
                  <a:srgbClr val="FF26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outliers </a:t>
            </a:r>
            <a:r>
              <a:rPr lang="en-US" altLang="en-US" sz="31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and it is clearly seen that the rain and area has high variability and very large outliers.</a:t>
            </a:r>
          </a:p>
        </p:txBody>
      </p:sp>
      <p:pic>
        <p:nvPicPr>
          <p:cNvPr id="19464" name="Picture 8">
            <a:extLst>
              <a:ext uri="{FF2B5EF4-FFF2-40B4-BE49-F238E27FC236}">
                <a16:creationId xmlns:a16="http://schemas.microsoft.com/office/drawing/2014/main" id="{D045D976-BD1E-F4D4-9B9E-0DACEDDC2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9925050"/>
            <a:ext cx="5168900" cy="363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>
            <a:extLst>
              <a:ext uri="{FF2B5EF4-FFF2-40B4-BE49-F238E27FC236}">
                <a16:creationId xmlns:a16="http://schemas.microsoft.com/office/drawing/2014/main" id="{7F8DC147-363F-6BF4-ADD2-99E1044CD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9899650"/>
            <a:ext cx="5535613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Tm="84185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C8D18A35-76A8-DDC2-07BA-27963872B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90500"/>
            <a:ext cx="594995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CB264DF0-AB48-8DB7-C77A-C68DBFEE9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38" y="431800"/>
            <a:ext cx="61023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3" name="Picture 3">
            <a:extLst>
              <a:ext uri="{FF2B5EF4-FFF2-40B4-BE49-F238E27FC236}">
                <a16:creationId xmlns:a16="http://schemas.microsoft.com/office/drawing/2014/main" id="{3C990F90-59C7-CC18-55AB-AFF5A8B38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00" y="666750"/>
            <a:ext cx="5454650" cy="398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9AAB9FF-5D1A-2BEE-5612-36D2970FA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8201025"/>
            <a:ext cx="6899275" cy="483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5" name="Text Box 5">
            <a:extLst>
              <a:ext uri="{FF2B5EF4-FFF2-40B4-BE49-F238E27FC236}">
                <a16:creationId xmlns:a16="http://schemas.microsoft.com/office/drawing/2014/main" id="{27C21F8E-DD0C-1683-ADBF-0C072EA046CE}"/>
              </a:ext>
            </a:extLst>
          </p:cNvPr>
          <p:cNvSpPr txBox="1">
            <a:spLocks/>
          </p:cNvSpPr>
          <p:nvPr/>
        </p:nvSpPr>
        <p:spPr bwMode="auto">
          <a:xfrm>
            <a:off x="5811838" y="5243513"/>
            <a:ext cx="13215937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>
              <a:spcBef>
                <a:spcPts val="1200"/>
              </a:spcBef>
            </a:pPr>
            <a:r>
              <a:rPr lang="en-US" altLang="en-US" sz="53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Density plot reflect the </a:t>
            </a:r>
            <a:r>
              <a:rPr lang="en-US" altLang="en-US" sz="5300" b="1">
                <a:solidFill>
                  <a:srgbClr val="FF26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log transformation</a:t>
            </a:r>
            <a:r>
              <a:rPr lang="en-US" altLang="en-US" sz="5300" b="1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of rain and area, the response variable as it is </a:t>
            </a:r>
            <a:r>
              <a:rPr lang="en-US" altLang="en-US" sz="5300" b="1">
                <a:solidFill>
                  <a:srgbClr val="FF26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concentrated  near zero</a:t>
            </a:r>
            <a:endParaRPr lang="en-US" altLang="en-US" sz="5300" b="1">
              <a:solidFill>
                <a:srgbClr val="000000"/>
              </a:solidFill>
              <a:latin typeface="Times Roman" pitchFamily="2" charset="0"/>
              <a:ea typeface="Times Roman" pitchFamily="2" charset="0"/>
              <a:cs typeface="Times Roman" pitchFamily="2" charset="0"/>
              <a:sym typeface="Times Roman" pitchFamily="2" charset="0"/>
            </a:endParaRP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5F2316CA-9DF0-760E-CCB7-D7270D09C9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50" y="8288338"/>
            <a:ext cx="645160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7" name="Picture 7">
            <a:extLst>
              <a:ext uri="{FF2B5EF4-FFF2-40B4-BE49-F238E27FC236}">
                <a16:creationId xmlns:a16="http://schemas.microsoft.com/office/drawing/2014/main" id="{2B17C262-82C1-69E9-9DB9-320C31406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75" y="8135938"/>
            <a:ext cx="65913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 advTm="55149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8F614DF7-2FC6-9C3D-725E-35688158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674813"/>
            <a:ext cx="21971000" cy="1433512"/>
          </a:xfrm>
        </p:spPr>
        <p:txBody>
          <a:bodyPr/>
          <a:lstStyle/>
          <a:p>
            <a:pPr algn="ctr" eaLnBrk="1"/>
            <a:r>
              <a:rPr lang="en-US" altLang="en-US" u="sng"/>
              <a:t>Feature</a:t>
            </a:r>
            <a:r>
              <a:rPr lang="en-US" altLang="en-US"/>
              <a:t> </a:t>
            </a:r>
            <a:r>
              <a:rPr lang="en-US" altLang="en-US" u="sng"/>
              <a:t>Selection</a:t>
            </a:r>
            <a:r>
              <a:rPr lang="en-US" altLang="en-US"/>
              <a:t> 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B9DCEC1-3C6C-A883-BBE2-7554BAF28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3946525"/>
            <a:ext cx="22017038" cy="243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Text Box 3">
            <a:extLst>
              <a:ext uri="{FF2B5EF4-FFF2-40B4-BE49-F238E27FC236}">
                <a16:creationId xmlns:a16="http://schemas.microsoft.com/office/drawing/2014/main" id="{7607E136-0F0E-4162-829D-D253C339CA8C}"/>
              </a:ext>
            </a:extLst>
          </p:cNvPr>
          <p:cNvSpPr txBox="1">
            <a:spLocks/>
          </p:cNvSpPr>
          <p:nvPr/>
        </p:nvSpPr>
        <p:spPr bwMode="auto">
          <a:xfrm>
            <a:off x="2609850" y="7953375"/>
            <a:ext cx="18307050" cy="240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5000" b="1">
                <a:solidFill>
                  <a:srgbClr val="FF2600"/>
                </a:solidFill>
              </a:rPr>
              <a:t>We can see that the impact of features on a model is very less so without any transformation if we model using linear regression the result will be quite poor.</a:t>
            </a:r>
          </a:p>
        </p:txBody>
      </p:sp>
    </p:spTree>
  </p:cSld>
  <p:clrMapOvr>
    <a:masterClrMapping/>
  </p:clrMapOvr>
  <p:transition spd="med" advTm="42956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FB210B8B-2998-CD23-7132-6067CF14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2095500" eaLnBrk="1"/>
            <a:r>
              <a:rPr lang="en-US" altLang="en-US" sz="7300" b="0" u="sng">
                <a:latin typeface="Chalkboard SE Bold" panose="03050602040202020205" pitchFamily="66" charset="77"/>
                <a:ea typeface="Chalkboard SE Bold" panose="03050602040202020205" pitchFamily="66" charset="77"/>
                <a:cs typeface="Chalkboard SE Bold" panose="03050602040202020205" pitchFamily="66" charset="77"/>
                <a:sym typeface="Chalkboard SE Bold" panose="03050602040202020205" pitchFamily="66" charset="77"/>
              </a:rPr>
              <a:t>BASIC MODEL</a:t>
            </a:r>
            <a:endParaRPr lang="en-US" altLang="en-US" sz="7300" b="0">
              <a:latin typeface="Chalkboard SE Bold" panose="03050602040202020205" pitchFamily="66" charset="77"/>
              <a:ea typeface="Chalkboard SE Bold" panose="03050602040202020205" pitchFamily="66" charset="77"/>
              <a:cs typeface="Chalkboard SE Bold" panose="03050602040202020205" pitchFamily="66" charset="77"/>
              <a:sym typeface="Chalkboard SE Bold" panose="03050602040202020205" pitchFamily="66" charset="77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685A348F-456C-3F2E-F5EE-4690F5244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576513"/>
            <a:ext cx="21971000" cy="9926637"/>
          </a:xfrm>
        </p:spPr>
        <p:txBody>
          <a:bodyPr/>
          <a:lstStyle/>
          <a:p>
            <a:pPr eaLnBrk="1"/>
            <a:endParaRPr lang="en-US" altLang="en-US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2F35D78D-E75E-2D49-A958-7AEBFF771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506663"/>
            <a:ext cx="10023475" cy="392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8DC9F021-6D61-3C68-F82A-F5AEB6F0E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6181725"/>
            <a:ext cx="9799637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5">
            <a:extLst>
              <a:ext uri="{FF2B5EF4-FFF2-40B4-BE49-F238E27FC236}">
                <a16:creationId xmlns:a16="http://schemas.microsoft.com/office/drawing/2014/main" id="{27A765BA-2EA6-1E38-E091-D6DF85909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7500938"/>
            <a:ext cx="5334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3067AE80-48A3-90DA-84F9-C2D15317A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7310438"/>
            <a:ext cx="5334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5" name="Picture 7">
            <a:extLst>
              <a:ext uri="{FF2B5EF4-FFF2-40B4-BE49-F238E27FC236}">
                <a16:creationId xmlns:a16="http://schemas.microsoft.com/office/drawing/2014/main" id="{173B47CE-6F2E-724A-17DB-62FDE1E68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263" y="2855913"/>
            <a:ext cx="5334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2CD352BC-DBF1-0B9D-8777-FD865C0C8C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550" y="2855913"/>
            <a:ext cx="5334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7" name="Text Box 9">
            <a:extLst>
              <a:ext uri="{FF2B5EF4-FFF2-40B4-BE49-F238E27FC236}">
                <a16:creationId xmlns:a16="http://schemas.microsoft.com/office/drawing/2014/main" id="{380AAAB7-6910-FD55-B91E-825082C7D8C4}"/>
              </a:ext>
            </a:extLst>
          </p:cNvPr>
          <p:cNvSpPr txBox="1">
            <a:spLocks/>
          </p:cNvSpPr>
          <p:nvPr/>
        </p:nvSpPr>
        <p:spPr bwMode="auto">
          <a:xfrm>
            <a:off x="12920663" y="8426450"/>
            <a:ext cx="10025062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defTabSz="282575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282575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282575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282575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282575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2825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2825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2825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2825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>
              <a:spcBef>
                <a:spcPts val="700"/>
              </a:spcBef>
            </a:pPr>
            <a:r>
              <a:rPr lang="en-US" altLang="en-US" sz="30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There is </a:t>
            </a:r>
            <a:r>
              <a:rPr lang="en-US" altLang="en-US" sz="3000" b="1">
                <a:solidFill>
                  <a:srgbClr val="EE220C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negative linear relation</a:t>
            </a:r>
            <a:r>
              <a:rPr lang="en-US" altLang="en-US" sz="30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between Residuals and Fitted values QQ plot of residuals is also not linear. This indicates there can be</a:t>
            </a:r>
            <a:r>
              <a:rPr lang="en-US" altLang="en-US" sz="3000">
                <a:solidFill>
                  <a:srgbClr val="EE220C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 </a:t>
            </a:r>
            <a:r>
              <a:rPr lang="en-US" altLang="en-US" sz="3000" b="1">
                <a:solidFill>
                  <a:srgbClr val="EE220C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Collinearity problems. Residual vs Leverage plot </a:t>
            </a:r>
            <a:r>
              <a:rPr lang="en-US" altLang="en-US" sz="3000">
                <a:solidFill>
                  <a:srgbClr val="000000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we observed that few points have more impact than other points snd there may be some chance </a:t>
            </a:r>
            <a:r>
              <a:rPr lang="en-US" altLang="en-US" sz="3000" b="1">
                <a:solidFill>
                  <a:srgbClr val="EE220C"/>
                </a:solidFill>
                <a:latin typeface="Times Roman" pitchFamily="2" charset="0"/>
                <a:ea typeface="Times Roman" pitchFamily="2" charset="0"/>
                <a:cs typeface="Times Roman" pitchFamily="2" charset="0"/>
                <a:sym typeface="Times Roman" pitchFamily="2" charset="0"/>
              </a:rPr>
              <a:t>that they will be outliers.</a:t>
            </a:r>
            <a:endParaRPr lang="en-US" altLang="en-US" sz="900">
              <a:solidFill>
                <a:srgbClr val="000000"/>
              </a:solidFill>
              <a:latin typeface="Times Roman" pitchFamily="2" charset="0"/>
              <a:ea typeface="Times Roman" pitchFamily="2" charset="0"/>
              <a:cs typeface="Times Roman" pitchFamily="2" charset="0"/>
              <a:sym typeface="Times Roman" pitchFamily="2" charset="0"/>
            </a:endParaRPr>
          </a:p>
        </p:txBody>
      </p:sp>
    </p:spTree>
  </p:cSld>
  <p:clrMapOvr>
    <a:masterClrMapping/>
  </p:clrMapOvr>
  <p:transition spd="med" advTm="7782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292C9D5-B8B1-E7BA-5EBA-F371EB11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/>
            <a:r>
              <a:rPr lang="en-US" altLang="en-US"/>
              <a:t>FINAL MODEL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98017F3-90E5-8C82-F837-D4F9A9A45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3052763"/>
            <a:ext cx="14376400" cy="158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9028FF57-C1FF-027D-A812-1E62D9BAB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3" b="64"/>
          <a:stretch>
            <a:fillRect/>
          </a:stretch>
        </p:blipFill>
        <p:spPr bwMode="auto">
          <a:xfrm>
            <a:off x="3117850" y="4730750"/>
            <a:ext cx="7529513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CC4215B1-C93A-4C08-8D1E-725EAF3E8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8"/>
          <a:stretch>
            <a:fillRect/>
          </a:stretch>
        </p:blipFill>
        <p:spPr bwMode="auto">
          <a:xfrm>
            <a:off x="16206788" y="2295525"/>
            <a:ext cx="5334000" cy="375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91F6B679-2F4C-F986-3D8E-0D992FBB5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7" b="13647"/>
          <a:stretch>
            <a:fillRect/>
          </a:stretch>
        </p:blipFill>
        <p:spPr bwMode="auto">
          <a:xfrm>
            <a:off x="2889250" y="9037638"/>
            <a:ext cx="7986713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44AFA0BE-3678-D468-18D8-A1971617E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1"/>
          <a:stretch>
            <a:fillRect/>
          </a:stretch>
        </p:blipFill>
        <p:spPr bwMode="auto">
          <a:xfrm>
            <a:off x="13749338" y="8975725"/>
            <a:ext cx="6834187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9" name="Text Box 7">
            <a:extLst>
              <a:ext uri="{FF2B5EF4-FFF2-40B4-BE49-F238E27FC236}">
                <a16:creationId xmlns:a16="http://schemas.microsoft.com/office/drawing/2014/main" id="{BB08FD5C-CEF2-D1FF-5E1D-E8FD58865E98}"/>
              </a:ext>
            </a:extLst>
          </p:cNvPr>
          <p:cNvSpPr txBox="1">
            <a:spLocks/>
          </p:cNvSpPr>
          <p:nvPr/>
        </p:nvSpPr>
        <p:spPr bwMode="auto">
          <a:xfrm>
            <a:off x="13163550" y="6343650"/>
            <a:ext cx="9585325" cy="310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 defTabSz="457200"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eaLnBrk="1"/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The model is</a:t>
            </a:r>
            <a:r>
              <a:rPr lang="en-US" altLang="en-US" sz="4000">
                <a:solidFill>
                  <a:srgbClr val="EE220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4000" b="1">
                <a:solidFill>
                  <a:srgbClr val="EE220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improved </a:t>
            </a: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 terms of</a:t>
            </a:r>
            <a:r>
              <a:rPr lang="en-US" altLang="en-US" sz="4000">
                <a:solidFill>
                  <a:srgbClr val="EE220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4000" b="1">
                <a:solidFill>
                  <a:srgbClr val="EE220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 Square </a:t>
            </a: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and the residuals are also randomly distributed. Also the </a:t>
            </a:r>
            <a:r>
              <a:rPr lang="en-US" altLang="en-US" sz="4000" b="1">
                <a:solidFill>
                  <a:srgbClr val="EE220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QQ plot become linear</a:t>
            </a:r>
            <a:r>
              <a:rPr lang="en-US" altLang="en-US" sz="4000">
                <a:solidFill>
                  <a:srgbClr val="EE220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4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more compared to the Basic MODEL</a:t>
            </a:r>
          </a:p>
        </p:txBody>
      </p:sp>
    </p:spTree>
  </p:cSld>
  <p:clrMapOvr>
    <a:masterClrMapping/>
  </p:clrMapOvr>
  <p:transition spd="med" advTm="30370"/>
</p:sld>
</file>

<file path=ppt/theme/theme1.xml><?xml version="1.0" encoding="utf-8"?>
<a:theme xmlns:a="http://schemas.openxmlformats.org/drawingml/2006/main" name="21_BasicWhite">
  <a:themeElements>
    <a:clrScheme name="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FFFFFF"/>
      </a:accent3>
      <a:accent4>
        <a:srgbClr val="4F4F4F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2436813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5E5E5E"/>
            </a:solidFill>
            <a:effectLst/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  <a:sym typeface="Helvetica Neue" panose="02000503000000020004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2436813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rgbClr val="5E5E5E"/>
            </a:solidFill>
            <a:effectLst/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  <a:sym typeface="Helvetica Neue" panose="02000503000000020004" pitchFamily="2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a60a109f-c7c2-4be6-aefc-e1bd1cc02f5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01CF07365EFE4B931303E04646BBB6" ma:contentTypeVersion="7" ma:contentTypeDescription="Create a new document." ma:contentTypeScope="" ma:versionID="e45e3180368691b64e2e76b07511b326">
  <xsd:schema xmlns:xsd="http://www.w3.org/2001/XMLSchema" xmlns:xs="http://www.w3.org/2001/XMLSchema" xmlns:p="http://schemas.microsoft.com/office/2006/metadata/properties" xmlns:ns2="a60a109f-c7c2-4be6-aefc-e1bd1cc02f5d" targetNamespace="http://schemas.microsoft.com/office/2006/metadata/properties" ma:root="true" ma:fieldsID="fd97aa66bfcce723a194f4a196a2c82b" ns2:_="">
    <xsd:import namespace="a60a109f-c7c2-4be6-aefc-e1bd1cc02f5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0a109f-c7c2-4be6-aefc-e1bd1cc02f5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625E74-CC58-4457-BE55-4A37704CCBDB}">
  <ds:schemaRefs>
    <ds:schemaRef ds:uri="http://schemas.microsoft.com/office/2006/metadata/properties"/>
    <ds:schemaRef ds:uri="http://schemas.microsoft.com/office/infopath/2007/PartnerControls"/>
    <ds:schemaRef ds:uri="a60a109f-c7c2-4be6-aefc-e1bd1cc02f5d"/>
  </ds:schemaRefs>
</ds:datastoreItem>
</file>

<file path=customXml/itemProps2.xml><?xml version="1.0" encoding="utf-8"?>
<ds:datastoreItem xmlns:ds="http://schemas.openxmlformats.org/officeDocument/2006/customXml" ds:itemID="{B51F5DE5-5492-4FD7-B542-4ADE4A4AE1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670CC2-56D7-47F9-A6F3-8FFC6560AD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0a109f-c7c2-4be6-aefc-e1bd1cc02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685</Words>
  <Application>Microsoft Office PowerPoint</Application>
  <PresentationFormat>Custom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Chalkboard SE Bold</vt:lpstr>
      <vt:lpstr>Helvetica Neue</vt:lpstr>
      <vt:lpstr>Times New Roman</vt:lpstr>
      <vt:lpstr>Times Roman</vt:lpstr>
      <vt:lpstr>21_BasicWhite</vt:lpstr>
      <vt:lpstr>To Predict Burned Area in          Forest </vt:lpstr>
      <vt:lpstr>Statement of the research question and the objective of regression modelling</vt:lpstr>
      <vt:lpstr>                                  Attribute Description</vt:lpstr>
      <vt:lpstr>PowerPoint Presentation</vt:lpstr>
      <vt:lpstr>PowerPoint Presentation</vt:lpstr>
      <vt:lpstr>PowerPoint Presentation</vt:lpstr>
      <vt:lpstr>Feature Selection </vt:lpstr>
      <vt:lpstr>BASIC MODEL</vt:lpstr>
      <vt:lpstr>FINAL MODEL</vt:lpstr>
      <vt:lpstr>RESULT OF TEST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Predict Burned Area in          Forest </dc:title>
  <cp:lastModifiedBy>palak sharma</cp:lastModifiedBy>
  <cp:revision>6</cp:revision>
  <dcterms:modified xsi:type="dcterms:W3CDTF">2022-09-25T13:41:16Z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0x0101009F01CF07365EFE4B931303E04646BBB6</vt:lpwstr>
  </property>
</Properties>
</file>